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FCCD-F8E2-4E1C-888D-E3BAF204FDD1}" type="datetimeFigureOut">
              <a:rPr lang="id-ID" smtClean="0"/>
              <a:pPr/>
              <a:t>06/12/2018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628F9-CCF2-490B-8FA1-C7A1E496D32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50" y="332570"/>
            <a:ext cx="8058100" cy="2205038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SUKA-DUKA PERJUANGAN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DARI PENGAWAS MADYA KE </a:t>
            </a:r>
            <a:b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PENGAWAS AHLI UTAMA</a:t>
            </a:r>
            <a:endParaRPr lang="id-ID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50" y="2996940"/>
            <a:ext cx="8058100" cy="3096430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SEBUAH  TESTIMONI </a:t>
            </a:r>
          </a:p>
          <a:p>
            <a:pPr algn="ctr"/>
            <a:endParaRPr lang="en-US" sz="26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Drs. H. MAKMUR,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M.Pd</a:t>
            </a:r>
            <a:endParaRPr lang="en-US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PENGAWAS SMP DINAS PENDIDIKAN KOTA KENDARI SULAWESI TENGGARA</a:t>
            </a:r>
            <a:endParaRPr lang="id-ID" sz="2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LAMPIRAN</a:t>
            </a:r>
            <a:endParaRPr lang="id-ID" dirty="0"/>
          </a:p>
        </p:txBody>
      </p:sp>
      <p:pic>
        <p:nvPicPr>
          <p:cNvPr id="4" name="Content Placeholder 3" descr="C:\Users\USER\Downloads\WhatsApp Image 2018-12-04 at 23.02.33.jpeg"/>
          <p:cNvPicPr>
            <a:picLocks noGrp="1"/>
          </p:cNvPicPr>
          <p:nvPr>
            <p:ph idx="1"/>
          </p:nvPr>
        </p:nvPicPr>
        <p:blipFill>
          <a:blip r:embed="rId2" cstate="print"/>
          <a:srcRect t="16442" b="29919"/>
          <a:stretch>
            <a:fillRect/>
          </a:stretch>
        </p:blipFill>
        <p:spPr bwMode="auto">
          <a:xfrm>
            <a:off x="1407817" y="1600200"/>
            <a:ext cx="63283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C:\Users\USER\Downloads\WhatsApp Image 2018-12-04 at 23.02.32 (1).jpeg"/>
          <p:cNvPicPr>
            <a:picLocks noGrp="1"/>
          </p:cNvPicPr>
          <p:nvPr>
            <p:ph idx="1"/>
          </p:nvPr>
        </p:nvPicPr>
        <p:blipFill>
          <a:blip r:embed="rId2" cstate="print"/>
          <a:srcRect t="22372" r="7189" b="29650"/>
          <a:stretch>
            <a:fillRect/>
          </a:stretch>
        </p:blipFill>
        <p:spPr bwMode="auto">
          <a:xfrm>
            <a:off x="1288783" y="1600200"/>
            <a:ext cx="65664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C:\Users\USER\Downloads\WhatsApp Image 2018-12-04 at 23.02.32.jpeg"/>
          <p:cNvPicPr>
            <a:picLocks noGrp="1"/>
          </p:cNvPicPr>
          <p:nvPr>
            <p:ph idx="1"/>
          </p:nvPr>
        </p:nvPicPr>
        <p:blipFill>
          <a:blip r:embed="rId2" cstate="print"/>
          <a:srcRect l="11936" t="5122" r="10212" b="26685"/>
          <a:stretch>
            <a:fillRect/>
          </a:stretch>
        </p:blipFill>
        <p:spPr bwMode="auto">
          <a:xfrm>
            <a:off x="2634364" y="1600200"/>
            <a:ext cx="4457986" cy="499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C:\Users\USER\Downloads\WhatsApp Image 2018-12-04 at 23.02.31.jpeg"/>
          <p:cNvPicPr>
            <a:picLocks noGrp="1"/>
          </p:cNvPicPr>
          <p:nvPr>
            <p:ph idx="1"/>
          </p:nvPr>
        </p:nvPicPr>
        <p:blipFill>
          <a:blip r:embed="rId2" cstate="print"/>
          <a:srcRect l="16969" t="5121" r="10003" b="25876"/>
          <a:stretch>
            <a:fillRect/>
          </a:stretch>
        </p:blipFill>
        <p:spPr bwMode="auto">
          <a:xfrm>
            <a:off x="2775763" y="1600200"/>
            <a:ext cx="35924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USER\Downloads\WhatsApp Image 2018-12-04 at 20.38.38 (1).jpeg"/>
          <p:cNvPicPr/>
          <p:nvPr/>
        </p:nvPicPr>
        <p:blipFill>
          <a:blip r:embed="rId2" cstate="print"/>
          <a:srcRect l="18047" t="11321" r="16085" b="22102"/>
          <a:stretch>
            <a:fillRect/>
          </a:stretch>
        </p:blipFill>
        <p:spPr bwMode="auto">
          <a:xfrm>
            <a:off x="1763610" y="457200"/>
            <a:ext cx="440857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USER\Downloads\WhatsApp Image 2018-12-04 at 20.38.39 (1).jpeg"/>
          <p:cNvPicPr/>
          <p:nvPr/>
        </p:nvPicPr>
        <p:blipFill>
          <a:blip r:embed="rId2" cstate="print"/>
          <a:srcRect t="4582" b="12399"/>
          <a:stretch>
            <a:fillRect/>
          </a:stretch>
        </p:blipFill>
        <p:spPr bwMode="auto">
          <a:xfrm>
            <a:off x="1475570" y="1000057"/>
            <a:ext cx="5291555" cy="485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 descr="C:\Users\USER\Downloads\WhatsApp Image 2018-12-05 at 23.40.46.jpeg"/>
          <p:cNvPicPr>
            <a:picLocks noGrp="1"/>
          </p:cNvPicPr>
          <p:nvPr>
            <p:ph idx="1"/>
          </p:nvPr>
        </p:nvPicPr>
        <p:blipFill>
          <a:blip r:embed="rId2" cstate="print"/>
          <a:srcRect r="7130"/>
          <a:stretch>
            <a:fillRect/>
          </a:stretch>
        </p:blipFill>
        <p:spPr bwMode="auto">
          <a:xfrm>
            <a:off x="2306041" y="583009"/>
            <a:ext cx="4531917" cy="569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C:\Users\USER\Downloads\WhatsApp Image 2018-12-05 at 23.42.31.jpeg"/>
          <p:cNvPicPr>
            <a:picLocks noGrp="1"/>
          </p:cNvPicPr>
          <p:nvPr>
            <p:ph idx="1"/>
          </p:nvPr>
        </p:nvPicPr>
        <p:blipFill>
          <a:blip r:embed="rId2" cstate="print"/>
          <a:srcRect r="9652"/>
          <a:stretch>
            <a:fillRect/>
          </a:stretch>
        </p:blipFill>
        <p:spPr bwMode="auto">
          <a:xfrm>
            <a:off x="2483710" y="620610"/>
            <a:ext cx="4608639" cy="583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 descr="C:\Users\USER\Downloads\WhatsApp Image 2018-12-05 at 23.43.13.jpeg"/>
          <p:cNvPicPr/>
          <p:nvPr/>
        </p:nvPicPr>
        <p:blipFill>
          <a:blip r:embed="rId2" cstate="print"/>
          <a:srcRect r="9286"/>
          <a:stretch>
            <a:fillRect/>
          </a:stretch>
        </p:blipFill>
        <p:spPr bwMode="auto">
          <a:xfrm>
            <a:off x="2262658" y="555068"/>
            <a:ext cx="4618684" cy="57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 err="1" smtClean="0">
                <a:latin typeface="Arial Narrow" pitchFamily="34" charset="0"/>
              </a:rPr>
              <a:t>Ucapan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terima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kasih</a:t>
            </a:r>
            <a:endParaRPr lang="id-ID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Mengawali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testimoni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mengucapkan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banyak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terima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kasih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kepada</a:t>
            </a:r>
            <a:r>
              <a:rPr lang="en-US" dirty="0" smtClean="0">
                <a:latin typeface="Arial Narrow" pitchFamily="34" charset="0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Bapak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Presiden</a:t>
            </a:r>
            <a:r>
              <a:rPr lang="en-US" dirty="0" smtClean="0">
                <a:latin typeface="Arial Narrow" pitchFamily="34" charset="0"/>
              </a:rPr>
              <a:t> RI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Bapak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Mensesneg</a:t>
            </a:r>
            <a:endParaRPr lang="en-US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Bapak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Mendikbud</a:t>
            </a:r>
            <a:endParaRPr lang="en-US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Bapak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Kepala</a:t>
            </a:r>
            <a:r>
              <a:rPr lang="en-US" dirty="0" smtClean="0">
                <a:latin typeface="Arial Narrow" pitchFamily="34" charset="0"/>
              </a:rPr>
              <a:t> BKN </a:t>
            </a:r>
            <a:r>
              <a:rPr lang="en-US" dirty="0" err="1" smtClean="0">
                <a:latin typeface="Arial Narrow" pitchFamily="34" charset="0"/>
              </a:rPr>
              <a:t>Pusat</a:t>
            </a:r>
            <a:endParaRPr lang="en-US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Bapak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Direktur</a:t>
            </a:r>
            <a:r>
              <a:rPr lang="en-US" dirty="0" smtClean="0">
                <a:latin typeface="Arial Narrow" pitchFamily="34" charset="0"/>
              </a:rPr>
              <a:t> GTK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Bapak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Direktur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Pembinaan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Tendik</a:t>
            </a:r>
            <a:endParaRPr lang="en-US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Walikota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Kendari</a:t>
            </a:r>
            <a:endParaRPr lang="id-ID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id-ID" dirty="0" smtClean="0">
                <a:latin typeface="Arial Narrow" pitchFamily="34" charset="0"/>
              </a:rPr>
              <a:t>Kepala Dinas Pendidikan dan Kebudayaan Prov.Sultra</a:t>
            </a:r>
            <a:endParaRPr lang="en-US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Kepala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Dinas</a:t>
            </a:r>
            <a:r>
              <a:rPr lang="en-US" dirty="0" smtClean="0">
                <a:latin typeface="Arial Narrow" pitchFamily="34" charset="0"/>
              </a:rPr>
              <a:t> Pendidikan Kota </a:t>
            </a:r>
            <a:r>
              <a:rPr lang="en-US" dirty="0" err="1" smtClean="0">
                <a:latin typeface="Arial Narrow" pitchFamily="34" charset="0"/>
              </a:rPr>
              <a:t>Kendari</a:t>
            </a:r>
            <a:endParaRPr lang="en-US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Pengurus</a:t>
            </a:r>
            <a:r>
              <a:rPr lang="en-US" dirty="0" smtClean="0">
                <a:latin typeface="Arial Narrow" pitchFamily="34" charset="0"/>
              </a:rPr>
              <a:t> APSI </a:t>
            </a:r>
            <a:r>
              <a:rPr lang="en-US" dirty="0" err="1" smtClean="0">
                <a:latin typeface="Arial Narrow" pitchFamily="34" charset="0"/>
              </a:rPr>
              <a:t>Pusat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Tim </a:t>
            </a:r>
            <a:r>
              <a:rPr lang="en-US" dirty="0" err="1" smtClean="0">
                <a:latin typeface="Arial Narrow" pitchFamily="34" charset="0"/>
              </a:rPr>
              <a:t>Penilai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Angka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Kredit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Pengawas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Sekolah</a:t>
            </a:r>
            <a:endParaRPr lang="en-US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Rekan-rekan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Pengawas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Sekolah</a:t>
            </a:r>
            <a:r>
              <a:rPr lang="en-US" dirty="0" smtClean="0">
                <a:latin typeface="Arial Narrow" pitchFamily="34" charset="0"/>
              </a:rPr>
              <a:t>  </a:t>
            </a:r>
            <a:r>
              <a:rPr lang="en-US" dirty="0" err="1" smtClean="0">
                <a:latin typeface="Arial Narrow" pitchFamily="34" charset="0"/>
              </a:rPr>
              <a:t>seluruh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Indonesia</a:t>
            </a:r>
            <a:endParaRPr lang="id-ID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id-ID" dirty="0" smtClean="0">
                <a:latin typeface="Arial Narrow" pitchFamily="34" charset="0"/>
              </a:rPr>
              <a:t>Seluruh keluarga terutama istri dan anak-anakku tercnita</a:t>
            </a:r>
            <a:endParaRPr lang="en-US" dirty="0" smtClean="0">
              <a:latin typeface="Arial Narrow" pitchFamily="34" charset="0"/>
            </a:endParaRP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10" y="54864"/>
            <a:ext cx="8363390" cy="9144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Proses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untuk</a:t>
            </a:r>
            <a:r>
              <a:rPr lang="en-US" sz="4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memulai</a:t>
            </a:r>
            <a:endParaRPr lang="id-ID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1143000"/>
            <a:ext cx="8363390" cy="53104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Pengawas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IV c </a:t>
            </a:r>
            <a:r>
              <a:rPr lang="en-US" dirty="0" err="1" smtClean="0"/>
              <a:t>ke</a:t>
            </a:r>
            <a:r>
              <a:rPr lang="en-US" dirty="0" smtClean="0"/>
              <a:t> IV d,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id-ID" dirty="0" smtClean="0"/>
              <a:t>saya pribadi seperti mimpi saja</a:t>
            </a:r>
            <a:r>
              <a:rPr lang="en-US" dirty="0" smtClean="0"/>
              <a:t>.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Kesan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betapa</a:t>
            </a:r>
            <a:r>
              <a:rPr lang="en-US" dirty="0" smtClean="0"/>
              <a:t> </a:t>
            </a:r>
            <a:r>
              <a:rPr lang="en-US" dirty="0" err="1" smtClean="0"/>
              <a:t>ribetnya</a:t>
            </a:r>
            <a:r>
              <a:rPr lang="en-US" dirty="0" smtClean="0"/>
              <a:t> </a:t>
            </a:r>
            <a:r>
              <a:rPr lang="id-ID" dirty="0" smtClean="0"/>
              <a:t>dan menakutkan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dilalui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 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tenis</a:t>
            </a:r>
            <a:r>
              <a:rPr lang="en-US" dirty="0" smtClean="0"/>
              <a:t> , </a:t>
            </a:r>
            <a:r>
              <a:rPr lang="en-US" dirty="0" err="1" smtClean="0"/>
              <a:t>arahan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Bapak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Pengawas</a:t>
            </a:r>
            <a:r>
              <a:rPr lang="en-US" dirty="0" smtClean="0"/>
              <a:t>  </a:t>
            </a:r>
            <a:r>
              <a:rPr lang="en-US" dirty="0" err="1" smtClean="0"/>
              <a:t>khusunya</a:t>
            </a:r>
            <a:r>
              <a:rPr lang="en-US" dirty="0" smtClean="0"/>
              <a:t> </a:t>
            </a:r>
            <a:r>
              <a:rPr lang="en-US" dirty="0" err="1" smtClean="0"/>
              <a:t>Pengurus</a:t>
            </a:r>
            <a:r>
              <a:rPr lang="en-US" dirty="0" smtClean="0"/>
              <a:t> APSI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menyadarkan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 “</a:t>
            </a:r>
            <a:r>
              <a:rPr lang="en-US" sz="3200" b="1" dirty="0" err="1" smtClean="0"/>
              <a:t>Memulai</a:t>
            </a:r>
            <a:r>
              <a:rPr lang="en-US" sz="3200" b="1" dirty="0" smtClean="0"/>
              <a:t>”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, 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endParaRPr lang="id-ID" dirty="0" smtClean="0"/>
          </a:p>
          <a:p>
            <a:pPr algn="just">
              <a:buFont typeface="Wingdings" pitchFamily="2" charset="2"/>
              <a:buChar char="§"/>
            </a:pPr>
            <a:r>
              <a:rPr lang="id-ID" dirty="0" smtClean="0"/>
              <a:t>Akhirnya dapat memulai dengan sebuah keteguhan dan keyakinan berhasil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sz="3200" b="1" dirty="0" smtClean="0"/>
          </a:p>
          <a:p>
            <a:pPr>
              <a:buFont typeface="Wingdings" pitchFamily="2" charset="2"/>
              <a:buChar char="§"/>
            </a:pPr>
            <a:endParaRPr lang="id-ID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d-I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Merajut kesuksesan spektakuler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d-I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detik-detik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pensiun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tahu</a:t>
            </a: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endParaRPr lang="id-ID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id-ID" sz="2800" dirty="0" smtClean="0">
                <a:latin typeface="Arial Narrow" pitchFamily="34" charset="0"/>
              </a:rPr>
              <a:t>B</a:t>
            </a:r>
            <a:r>
              <a:rPr lang="en-US" sz="2800" dirty="0" err="1" smtClean="0">
                <a:latin typeface="Arial Narrow" pitchFamily="34" charset="0"/>
              </a:rPr>
              <a:t>ila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saya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tidak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mengusul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naik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jabatan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ke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jabatan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Pengawas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id-ID" sz="2800" dirty="0" smtClean="0">
                <a:latin typeface="Arial Narrow" pitchFamily="34" charset="0"/>
              </a:rPr>
              <a:t>Ahli </a:t>
            </a:r>
            <a:r>
              <a:rPr lang="en-US" sz="2800" dirty="0" err="1" smtClean="0">
                <a:latin typeface="Arial Narrow" pitchFamily="34" charset="0"/>
              </a:rPr>
              <a:t>Utama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maka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saya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harus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pensiun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pada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bulan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Maret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tahun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2019</a:t>
            </a:r>
            <a:r>
              <a:rPr lang="id-ID" sz="2800" dirty="0" smtClean="0">
                <a:latin typeface="Arial Narrow" pitchFamily="34" charset="0"/>
              </a:rPr>
              <a:t> (usia 60 tahun). Namun dengan regulasi </a:t>
            </a:r>
            <a:r>
              <a:rPr lang="id-ID" sz="2800" dirty="0" smtClean="0">
                <a:latin typeface="Arial Narrow" pitchFamily="34" charset="0"/>
              </a:rPr>
              <a:t>PP </a:t>
            </a:r>
            <a:r>
              <a:rPr lang="id-ID" sz="2800" dirty="0" smtClean="0">
                <a:latin typeface="Arial Narrow" pitchFamily="34" charset="0"/>
              </a:rPr>
              <a:t>No. 11 tahun 2017 tgl 30 Maret 2017 tentang manajemen PNS pada pasal 239 huruf c bahwa bagi PNS yang memangku pejabat fungsional ahli utama pensiun 65 tahun </a:t>
            </a:r>
          </a:p>
          <a:p>
            <a:pPr algn="just"/>
            <a:r>
              <a:rPr lang="en-US" sz="2800" dirty="0" err="1" smtClean="0">
                <a:latin typeface="Arial Narrow" pitchFamily="34" charset="0"/>
              </a:rPr>
              <a:t>Mencermati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id-ID" sz="2800" dirty="0" smtClean="0">
                <a:latin typeface="Arial Narrow" pitchFamily="34" charset="0"/>
              </a:rPr>
              <a:t>Surat Kepala BKN Nomor: K.26-30/V.119-2/99 tertanggal 3 Oktober 2017 tentang Batas Usia Bagi PNS Yang Memegang Jabatan Fungsional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A</a:t>
            </a:r>
            <a:r>
              <a:rPr lang="id-ID" sz="2800" dirty="0" smtClean="0">
                <a:latin typeface="Arial Narrow" pitchFamily="34" charset="0"/>
              </a:rPr>
              <a:t>hli utama yang batas usia pensiun </a:t>
            </a:r>
            <a:r>
              <a:rPr lang="id-ID" sz="2800" b="1" dirty="0" smtClean="0">
                <a:latin typeface="Arial Narrow" pitchFamily="34" charset="0"/>
              </a:rPr>
              <a:t>sebelumnya </a:t>
            </a:r>
            <a:r>
              <a:rPr lang="id-ID" sz="2800" dirty="0" smtClean="0">
                <a:latin typeface="Arial Narrow" pitchFamily="34" charset="0"/>
              </a:rPr>
              <a:t>ditetapkan 60 (enam  puluh) tahun, </a:t>
            </a:r>
            <a:r>
              <a:rPr lang="en-US" sz="2800" dirty="0" err="1" smtClean="0">
                <a:latin typeface="Arial Narrow" pitchFamily="34" charset="0"/>
              </a:rPr>
              <a:t>tapi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id-ID" sz="2800" dirty="0" smtClean="0">
                <a:latin typeface="Arial Narrow" pitchFamily="34" charset="0"/>
              </a:rPr>
              <a:t>menurut Surat Kepala BKN ini, batas usia pensiunnya menjadi </a:t>
            </a:r>
            <a:r>
              <a:rPr lang="id-ID" sz="2800" b="1" dirty="0" smtClean="0">
                <a:latin typeface="Arial Narrow" pitchFamily="34" charset="0"/>
              </a:rPr>
              <a:t>65 (enam puluh lima) tahun. </a:t>
            </a:r>
            <a:endParaRPr lang="id-ID" sz="2800" b="1" dirty="0" smtClean="0">
              <a:latin typeface="Arial Narrow" pitchFamily="34" charset="0"/>
            </a:endParaRPr>
          </a:p>
          <a:p>
            <a:pPr algn="just"/>
            <a:endParaRPr lang="id-ID" sz="2800" b="1" dirty="0" smtClean="0">
              <a:latin typeface="Arial Narrow" pitchFamily="34" charset="0"/>
            </a:endParaRPr>
          </a:p>
          <a:p>
            <a:pPr algn="just"/>
            <a:endParaRPr lang="id-ID" sz="2800" b="1" dirty="0" smtClean="0">
              <a:latin typeface="Arial Narrow" pitchFamily="34" charset="0"/>
            </a:endParaRPr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Arial Narrow" pitchFamily="34" charset="0"/>
              </a:rPr>
              <a:t>Proses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Pengajuan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Jabatan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Fungsional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Pengawas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Ahli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Utama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endParaRPr lang="id-ID" sz="36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2800" dirty="0" err="1" smtClean="0"/>
              <a:t>Persiapan</a:t>
            </a:r>
            <a:endParaRPr lang="en-US" sz="2800" dirty="0"/>
          </a:p>
          <a:p>
            <a:pPr marL="514350" indent="-73025">
              <a:buFont typeface="Wingdings" pitchFamily="2" charset="2"/>
              <a:buChar char="§"/>
            </a:pPr>
            <a:r>
              <a:rPr lang="en-US" sz="2400" dirty="0" err="1" smtClean="0"/>
              <a:t>Menyusun</a:t>
            </a:r>
            <a:r>
              <a:rPr lang="en-US" sz="2400" dirty="0" smtClean="0"/>
              <a:t> DUPAK</a:t>
            </a:r>
          </a:p>
          <a:p>
            <a:pPr marL="514350" indent="-73025"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 smtClean="0"/>
              <a:t>Menyiapkan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dokumen</a:t>
            </a:r>
            <a:r>
              <a:rPr lang="en-US" sz="2400" b="1" dirty="0" smtClean="0">
                <a:solidFill>
                  <a:srgbClr val="FFFF00"/>
                </a:solidFill>
              </a:rPr>
              <a:t>/</a:t>
            </a:r>
            <a:r>
              <a:rPr lang="en-US" sz="2400" b="1" dirty="0" err="1" smtClean="0">
                <a:solidFill>
                  <a:srgbClr val="FFFF00"/>
                </a:solidFill>
              </a:rPr>
              <a:t>bukti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fisik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hasil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pelaksanaan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Tugas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</a:p>
          <a:p>
            <a:pPr marL="514350" indent="-73025">
              <a:buNone/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</a:rPr>
              <a:t>Pokok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Pengawas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Pengembangan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Profesi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Unsur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Penunjang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pengajuan</a:t>
            </a:r>
            <a:r>
              <a:rPr lang="en-US" sz="2800" dirty="0" smtClean="0"/>
              <a:t> 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PAK </a:t>
            </a:r>
          </a:p>
          <a:p>
            <a:pPr marL="514350" indent="-73025">
              <a:buFont typeface="Wingdings" pitchFamily="2" charset="2"/>
              <a:buChar char="§"/>
            </a:pPr>
            <a:r>
              <a:rPr lang="en-US" sz="2400" dirty="0" smtClean="0"/>
              <a:t> 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diajukan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 </a:t>
            </a:r>
            <a:r>
              <a:rPr lang="en-US" sz="2400" dirty="0" err="1" smtClean="0"/>
              <a:t>penilai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</a:t>
            </a:r>
          </a:p>
          <a:p>
            <a:pPr marL="514350" indent="-73025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Kemdikbud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BKD Kota </a:t>
            </a:r>
            <a:r>
              <a:rPr lang="en-US" sz="2400" dirty="0" err="1" smtClean="0"/>
              <a:t>Kendari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BKD Prov. </a:t>
            </a:r>
            <a:r>
              <a:rPr lang="en-US" sz="2400" dirty="0" err="1" smtClean="0"/>
              <a:t>Sultra</a:t>
            </a:r>
            <a:endParaRPr lang="en-US" sz="2400" dirty="0" smtClean="0"/>
          </a:p>
          <a:p>
            <a:pPr marL="514350" indent="-73025"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PAK </a:t>
            </a:r>
            <a:r>
              <a:rPr lang="en-US" sz="2400" dirty="0" err="1" smtClean="0"/>
              <a:t>terbit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3.   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PAK </a:t>
            </a:r>
            <a:r>
              <a:rPr lang="en-US" sz="2400" dirty="0" err="1" smtClean="0"/>
              <a:t>selanjutnya</a:t>
            </a:r>
            <a:r>
              <a:rPr lang="en-US" sz="2400" dirty="0" smtClean="0"/>
              <a:t> </a:t>
            </a:r>
            <a:r>
              <a:rPr lang="en-US" sz="2400" dirty="0" err="1" smtClean="0"/>
              <a:t>pengajuan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SK </a:t>
            </a:r>
            <a:r>
              <a:rPr lang="en-US" sz="2400" dirty="0" err="1" smtClean="0"/>
              <a:t>Jabatan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ditanda</a:t>
            </a:r>
            <a:r>
              <a:rPr lang="en-US" sz="2400" dirty="0" smtClean="0"/>
              <a:t> </a:t>
            </a:r>
            <a:r>
              <a:rPr lang="en-US" sz="2400" dirty="0" err="1" smtClean="0"/>
              <a:t>tangani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Presiden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560"/>
            <a:ext cx="8229600" cy="100814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latin typeface="Arial Narrow" pitchFamily="34" charset="0"/>
              </a:rPr>
              <a:t>Persyaratan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untuk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mendapatkan</a:t>
            </a:r>
            <a:r>
              <a:rPr lang="en-US" sz="3200" dirty="0" smtClean="0">
                <a:latin typeface="Arial Narrow" pitchFamily="34" charset="0"/>
              </a:rPr>
              <a:t> SK </a:t>
            </a:r>
            <a:r>
              <a:rPr lang="en-US" sz="3200" dirty="0" err="1" smtClean="0">
                <a:latin typeface="Arial Narrow" pitchFamily="34" charset="0"/>
              </a:rPr>
              <a:t>Jabatan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Fungsional</a:t>
            </a:r>
            <a:r>
              <a:rPr lang="en-US" sz="3200" dirty="0" smtClean="0">
                <a:latin typeface="Arial Narrow" pitchFamily="34" charset="0"/>
              </a:rPr>
              <a:t>  </a:t>
            </a:r>
            <a:r>
              <a:rPr lang="en-US" sz="3200" dirty="0" err="1" smtClean="0">
                <a:latin typeface="Arial Narrow" pitchFamily="34" charset="0"/>
              </a:rPr>
              <a:t>Ahli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Utama</a:t>
            </a:r>
            <a:r>
              <a:rPr lang="en-US" sz="3200" dirty="0" smtClean="0">
                <a:latin typeface="Arial Narrow" pitchFamily="34" charset="0"/>
              </a:rPr>
              <a:t> </a:t>
            </a:r>
            <a:endParaRPr lang="id-ID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err="1" smtClean="0"/>
              <a:t>Pasal</a:t>
            </a:r>
            <a:r>
              <a:rPr lang="en-US" dirty="0" smtClean="0"/>
              <a:t> 81 PP </a:t>
            </a:r>
            <a:r>
              <a:rPr lang="en-US" dirty="0" err="1" smtClean="0"/>
              <a:t>nomor</a:t>
            </a:r>
            <a:r>
              <a:rPr lang="en-US" dirty="0" smtClean="0"/>
              <a:t> 11 </a:t>
            </a:r>
            <a:r>
              <a:rPr lang="en-US" dirty="0" err="1" smtClean="0"/>
              <a:t>tahun</a:t>
            </a:r>
            <a:r>
              <a:rPr lang="en-US" dirty="0" smtClean="0"/>
              <a:t> 2017: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a. Lulus </a:t>
            </a:r>
            <a:r>
              <a:rPr lang="en-US" sz="2800" dirty="0" err="1" smtClean="0"/>
              <a:t>Uji</a:t>
            </a:r>
            <a:r>
              <a:rPr lang="en-US" sz="2800" dirty="0" smtClean="0"/>
              <a:t> </a:t>
            </a:r>
            <a:r>
              <a:rPr lang="en-US" sz="2800" dirty="0" err="1" smtClean="0"/>
              <a:t>kompetensi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b. </a:t>
            </a:r>
            <a:r>
              <a:rPr lang="en-US" sz="2800" dirty="0" err="1" smtClean="0"/>
              <a:t>Tersedianya</a:t>
            </a:r>
            <a:r>
              <a:rPr lang="en-US" sz="2800" dirty="0" smtClean="0"/>
              <a:t> </a:t>
            </a:r>
            <a:r>
              <a:rPr lang="en-US" sz="2800" dirty="0" err="1" smtClean="0"/>
              <a:t>lowongan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jabatan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fungsional</a:t>
            </a:r>
            <a:r>
              <a:rPr lang="en-US" sz="2800" dirty="0" smtClean="0"/>
              <a:t> </a:t>
            </a:r>
            <a:r>
              <a:rPr lang="en-US" sz="2800" dirty="0" err="1" smtClean="0"/>
              <a:t>ahli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diduduki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c.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prestasi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minimal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2 </a:t>
            </a:r>
            <a:r>
              <a:rPr lang="en-US" sz="2800" dirty="0" err="1" smtClean="0"/>
              <a:t>tahun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2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 Narrow" pitchFamily="34" charset="0"/>
              </a:rPr>
              <a:t>Pengajuan</a:t>
            </a:r>
            <a:endParaRPr lang="id-ID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690"/>
            <a:ext cx="8229600" cy="499724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5100" dirty="0" err="1" smtClean="0">
                <a:latin typeface="Arial Narrow" pitchFamily="34" charset="0"/>
              </a:rPr>
              <a:t>Semua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pernyaratan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diajukan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ke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Presiden</a:t>
            </a:r>
            <a:r>
              <a:rPr lang="en-US" sz="5100" dirty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dan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ditembuskan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ke</a:t>
            </a:r>
            <a:r>
              <a:rPr lang="en-US" sz="5100" dirty="0" smtClean="0">
                <a:latin typeface="Arial Narrow" pitchFamily="34" charset="0"/>
              </a:rPr>
              <a:t> BKN </a:t>
            </a:r>
            <a:r>
              <a:rPr lang="en-US" sz="5100" dirty="0" err="1" smtClean="0">
                <a:latin typeface="Arial Narrow" pitchFamily="34" charset="0"/>
              </a:rPr>
              <a:t>pusat</a:t>
            </a:r>
            <a:r>
              <a:rPr lang="en-US" sz="5100" dirty="0" smtClean="0">
                <a:latin typeface="Arial Narrow" pitchFamily="34" charset="0"/>
              </a:rPr>
              <a:t>  </a:t>
            </a:r>
            <a:r>
              <a:rPr lang="en-US" sz="5100" dirty="0" err="1" smtClean="0">
                <a:latin typeface="Arial Narrow" pitchFamily="34" charset="0"/>
              </a:rPr>
              <a:t>untuk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mendapatkan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pertimbangan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teknis</a:t>
            </a:r>
            <a:r>
              <a:rPr lang="en-US" sz="5100" dirty="0" smtClean="0">
                <a:latin typeface="Arial Narrow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100" dirty="0" err="1" smtClean="0">
                <a:latin typeface="Arial Narrow" pitchFamily="34" charset="0"/>
              </a:rPr>
              <a:t>Surat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pengajuan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ditandatangani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oleh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WaliKota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Kendari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dengan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melampirkan</a:t>
            </a:r>
            <a:r>
              <a:rPr lang="en-US" sz="5100" dirty="0" smtClean="0">
                <a:latin typeface="Arial Narrow" pitchFamily="34" charset="0"/>
              </a:rPr>
              <a:t>: </a:t>
            </a:r>
          </a:p>
          <a:p>
            <a:pPr marL="571500" indent="-34925">
              <a:buFont typeface="+mj-lt"/>
              <a:buAutoNum type="alphaLcPeriod"/>
            </a:pP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Analisis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kebutuhan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jabatan</a:t>
            </a:r>
            <a:endParaRPr lang="en-US" sz="5100" dirty="0" smtClean="0">
              <a:latin typeface="Arial Narrow" pitchFamily="34" charset="0"/>
            </a:endParaRPr>
          </a:p>
          <a:p>
            <a:pPr marL="571500" indent="-34925">
              <a:buFont typeface="+mj-lt"/>
              <a:buAutoNum type="alphaLcPeriod"/>
            </a:pPr>
            <a:r>
              <a:rPr lang="en-US" sz="5100" dirty="0" smtClean="0">
                <a:latin typeface="Arial Narrow" pitchFamily="34" charset="0"/>
              </a:rPr>
              <a:t> PAK</a:t>
            </a:r>
          </a:p>
          <a:p>
            <a:pPr marL="571500" indent="-34925">
              <a:buFont typeface="+mj-lt"/>
              <a:buAutoNum type="alphaLcPeriod"/>
            </a:pPr>
            <a:r>
              <a:rPr lang="en-US" sz="5100" dirty="0" smtClean="0">
                <a:latin typeface="Arial Narrow" pitchFamily="34" charset="0"/>
              </a:rPr>
              <a:t>  </a:t>
            </a:r>
            <a:r>
              <a:rPr lang="en-US" sz="5100" dirty="0" err="1" smtClean="0">
                <a:latin typeface="Arial Narrow" pitchFamily="34" charset="0"/>
              </a:rPr>
              <a:t>Hasil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klarifikasi</a:t>
            </a:r>
            <a:r>
              <a:rPr lang="en-US" sz="5100" dirty="0" smtClean="0">
                <a:latin typeface="Arial Narrow" pitchFamily="34" charset="0"/>
              </a:rPr>
              <a:t> PAK </a:t>
            </a:r>
            <a:r>
              <a:rPr lang="en-US" sz="5100" dirty="0" err="1" smtClean="0">
                <a:latin typeface="Arial Narrow" pitchFamily="34" charset="0"/>
              </a:rPr>
              <a:t>dari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Kemdikbud</a:t>
            </a:r>
            <a:endParaRPr lang="en-US" sz="5100" dirty="0" smtClean="0">
              <a:latin typeface="Arial Narrow" pitchFamily="34" charset="0"/>
            </a:endParaRPr>
          </a:p>
          <a:p>
            <a:pPr marL="571500" indent="-34925">
              <a:buFont typeface="+mj-lt"/>
              <a:buAutoNum type="alphaLcPeriod"/>
            </a:pPr>
            <a:r>
              <a:rPr lang="en-US" sz="5100" dirty="0" smtClean="0">
                <a:latin typeface="Arial Narrow" pitchFamily="34" charset="0"/>
              </a:rPr>
              <a:t> SK CPN </a:t>
            </a:r>
            <a:r>
              <a:rPr lang="en-US" sz="5100" dirty="0" err="1" smtClean="0">
                <a:latin typeface="Arial Narrow" pitchFamily="34" charset="0"/>
              </a:rPr>
              <a:t>dan</a:t>
            </a:r>
            <a:r>
              <a:rPr lang="en-US" sz="5100" dirty="0" smtClean="0">
                <a:latin typeface="Arial Narrow" pitchFamily="34" charset="0"/>
              </a:rPr>
              <a:t> PNS</a:t>
            </a:r>
          </a:p>
          <a:p>
            <a:pPr marL="571500" indent="-34925">
              <a:buFont typeface="+mj-lt"/>
              <a:buAutoNum type="alphaLcPeriod"/>
            </a:pPr>
            <a:r>
              <a:rPr lang="en-US" sz="5100" dirty="0">
                <a:latin typeface="Arial Narrow" pitchFamily="34" charset="0"/>
              </a:rPr>
              <a:t> </a:t>
            </a:r>
            <a:r>
              <a:rPr lang="en-US" sz="5100" dirty="0" smtClean="0">
                <a:latin typeface="Arial Narrow" pitchFamily="34" charset="0"/>
              </a:rPr>
              <a:t>SK </a:t>
            </a:r>
            <a:r>
              <a:rPr lang="en-US" sz="5100" dirty="0" err="1" smtClean="0">
                <a:latin typeface="Arial Narrow" pitchFamily="34" charset="0"/>
              </a:rPr>
              <a:t>Pengangkatan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Pengawas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Sekolah</a:t>
            </a:r>
            <a:endParaRPr lang="en-US" sz="5100" dirty="0" smtClean="0">
              <a:latin typeface="Arial Narrow" pitchFamily="34" charset="0"/>
            </a:endParaRPr>
          </a:p>
          <a:p>
            <a:pPr marL="571500" indent="-34925">
              <a:buFont typeface="+mj-lt"/>
              <a:buAutoNum type="alphaLcPeriod"/>
            </a:pPr>
            <a:r>
              <a:rPr lang="en-US" sz="5100" dirty="0">
                <a:latin typeface="Arial Narrow" pitchFamily="34" charset="0"/>
              </a:rPr>
              <a:t> </a:t>
            </a:r>
            <a:r>
              <a:rPr lang="en-US" sz="5100" dirty="0" smtClean="0">
                <a:latin typeface="Arial Narrow" pitchFamily="34" charset="0"/>
              </a:rPr>
              <a:t> SK </a:t>
            </a:r>
            <a:r>
              <a:rPr lang="en-US" sz="5100" dirty="0" err="1" smtClean="0">
                <a:latin typeface="Arial Narrow" pitchFamily="34" charset="0"/>
              </a:rPr>
              <a:t>jabatan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fungsional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Madya</a:t>
            </a:r>
            <a:endParaRPr lang="en-US" sz="5100" dirty="0" smtClean="0">
              <a:latin typeface="Arial Narrow" pitchFamily="34" charset="0"/>
            </a:endParaRPr>
          </a:p>
          <a:p>
            <a:pPr marL="571500" indent="-34925">
              <a:buFont typeface="+mj-lt"/>
              <a:buAutoNum type="alphaLcPeriod"/>
            </a:pPr>
            <a:r>
              <a:rPr lang="en-US" sz="5100" dirty="0" smtClean="0">
                <a:latin typeface="Arial Narrow" pitchFamily="34" charset="0"/>
              </a:rPr>
              <a:t>  </a:t>
            </a:r>
            <a:r>
              <a:rPr lang="en-US" sz="5100" dirty="0" err="1" smtClean="0">
                <a:latin typeface="Arial Narrow" pitchFamily="34" charset="0"/>
              </a:rPr>
              <a:t>Surat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Keterangan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Uji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Kompetesi</a:t>
            </a:r>
            <a:r>
              <a:rPr lang="en-US" sz="5100" dirty="0" smtClean="0">
                <a:latin typeface="Arial Narrow" pitchFamily="34" charset="0"/>
              </a:rPr>
              <a:t>/</a:t>
            </a:r>
            <a:r>
              <a:rPr lang="en-US" sz="5100" dirty="0" err="1" smtClean="0">
                <a:latin typeface="Arial Narrow" pitchFamily="34" charset="0"/>
              </a:rPr>
              <a:t>Sertifikat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dari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Mendikbud</a:t>
            </a:r>
            <a:endParaRPr lang="en-US" sz="5100" dirty="0" smtClean="0">
              <a:latin typeface="Arial Narrow" pitchFamily="34" charset="0"/>
            </a:endParaRPr>
          </a:p>
          <a:p>
            <a:pPr marL="571500" indent="-34925">
              <a:buFont typeface="+mj-lt"/>
              <a:buAutoNum type="alphaLcPeriod"/>
            </a:pPr>
            <a:r>
              <a:rPr lang="en-US" sz="5100" dirty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Sertifiat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Diklat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Penguatan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Kompetensi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Pengawas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Sekolah</a:t>
            </a:r>
            <a:endParaRPr lang="en-US" sz="5100" dirty="0" smtClean="0">
              <a:latin typeface="Arial Narrow" pitchFamily="34" charset="0"/>
            </a:endParaRPr>
          </a:p>
          <a:p>
            <a:pPr marL="571500" indent="-34925">
              <a:buFont typeface="+mj-lt"/>
              <a:buAutoNum type="alphaLcPeriod"/>
            </a:pPr>
            <a:r>
              <a:rPr lang="en-US" sz="5100" dirty="0" smtClean="0">
                <a:latin typeface="Arial Narrow" pitchFamily="34" charset="0"/>
              </a:rPr>
              <a:t>  SKP 2 </a:t>
            </a:r>
            <a:r>
              <a:rPr lang="en-US" sz="5100" dirty="0" err="1" smtClean="0">
                <a:latin typeface="Arial Narrow" pitchFamily="34" charset="0"/>
              </a:rPr>
              <a:t>tahun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terakhir</a:t>
            </a:r>
            <a:endParaRPr lang="en-US" sz="5100" dirty="0" smtClean="0">
              <a:latin typeface="Arial Narrow" pitchFamily="34" charset="0"/>
            </a:endParaRPr>
          </a:p>
          <a:p>
            <a:pPr marL="571500" indent="-34925">
              <a:buFont typeface="+mj-lt"/>
              <a:buAutoNum type="alphaLcPeriod"/>
            </a:pPr>
            <a:r>
              <a:rPr lang="en-US" sz="5100" dirty="0">
                <a:latin typeface="Arial Narrow" pitchFamily="34" charset="0"/>
              </a:rPr>
              <a:t> 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Ijazah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terakhir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dan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Transkrip</a:t>
            </a:r>
            <a:r>
              <a:rPr lang="en-US" sz="5100" dirty="0" smtClean="0">
                <a:latin typeface="Arial Narrow" pitchFamily="34" charset="0"/>
              </a:rPr>
              <a:t> </a:t>
            </a:r>
            <a:r>
              <a:rPr lang="en-US" sz="5100" dirty="0" err="1" smtClean="0">
                <a:latin typeface="Arial Narrow" pitchFamily="34" charset="0"/>
              </a:rPr>
              <a:t>Nilai</a:t>
            </a:r>
            <a:endParaRPr lang="en-US" sz="51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Indah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waktunya</a:t>
            </a:r>
            <a:r>
              <a:rPr lang="en-US" b="1" dirty="0" smtClean="0"/>
              <a:t>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40"/>
            <a:ext cx="8229600" cy="4525963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Font typeface="Wingdings" pitchFamily="2" charset="2"/>
              <a:buChar char="§"/>
            </a:pPr>
            <a:r>
              <a:rPr lang="id-ID" dirty="0" smtClean="0">
                <a:latin typeface="Arial Narrow" pitchFamily="34" charset="0"/>
              </a:rPr>
              <a:t> Di masa-masa teman-teman se angkatan yang akan pensiun Maret 2019 ini mengurus dan melengkapi  berkas pensiun awal 2017, ada Rahmat Allah SWTmengubah hati saya untuk mengubah haluan untuk berikhtiar memperoleh pangkat/golongan : Ahli Utama, IV/d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id-ID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Melalui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proses </a:t>
            </a:r>
            <a:r>
              <a:rPr lang="en-US" dirty="0" err="1" smtClean="0">
                <a:latin typeface="Arial Narrow" pitchFamily="34" charset="0"/>
              </a:rPr>
              <a:t>panjang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id-ID" dirty="0" smtClean="0">
                <a:latin typeface="Arial Narrow" pitchFamily="34" charset="0"/>
              </a:rPr>
              <a:t>dan menantang tersebut, </a:t>
            </a:r>
            <a:r>
              <a:rPr lang="en-US" dirty="0" err="1" smtClean="0">
                <a:latin typeface="Arial Narrow" pitchFamily="34" charset="0"/>
              </a:rPr>
              <a:t>akhirnya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mendapat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surat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Kementerian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Sekretaris</a:t>
            </a:r>
            <a:r>
              <a:rPr lang="en-US" dirty="0" smtClean="0">
                <a:latin typeface="Arial Narrow" pitchFamily="34" charset="0"/>
              </a:rPr>
              <a:t> Negara  </a:t>
            </a:r>
            <a:r>
              <a:rPr lang="en-US" dirty="0" err="1" smtClean="0">
                <a:latin typeface="Arial Narrow" pitchFamily="34" charset="0"/>
              </a:rPr>
              <a:t>tertanggal</a:t>
            </a:r>
            <a:r>
              <a:rPr lang="en-US" dirty="0" smtClean="0">
                <a:latin typeface="Arial Narrow" pitchFamily="34" charset="0"/>
              </a:rPr>
              <a:t> 17 </a:t>
            </a:r>
            <a:r>
              <a:rPr lang="en-US" dirty="0" err="1" smtClean="0">
                <a:latin typeface="Arial Narrow" pitchFamily="34" charset="0"/>
              </a:rPr>
              <a:t>Oktober</a:t>
            </a:r>
            <a:r>
              <a:rPr lang="en-US" dirty="0" smtClean="0">
                <a:latin typeface="Arial Narrow" pitchFamily="34" charset="0"/>
              </a:rPr>
              <a:t>  2018  </a:t>
            </a:r>
            <a:r>
              <a:rPr lang="en-US" dirty="0" err="1" smtClean="0">
                <a:latin typeface="Arial Narrow" pitchFamily="34" charset="0"/>
              </a:rPr>
              <a:t>berupa</a:t>
            </a:r>
            <a:r>
              <a:rPr lang="en-US" dirty="0" smtClean="0"/>
              <a:t> </a:t>
            </a:r>
            <a:r>
              <a:rPr lang="en-US" b="1" dirty="0" err="1" smtClean="0">
                <a:latin typeface="Arial Narrow" pitchFamily="34" charset="0"/>
              </a:rPr>
              <a:t>Keputusan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Presiden</a:t>
            </a:r>
            <a:r>
              <a:rPr lang="en-US" b="1" dirty="0" smtClean="0">
                <a:latin typeface="Arial Narrow" pitchFamily="34" charset="0"/>
              </a:rPr>
              <a:t> RI No. 53/M </a:t>
            </a:r>
            <a:r>
              <a:rPr lang="en-US" b="1" dirty="0" err="1" smtClean="0">
                <a:latin typeface="Arial Narrow" pitchFamily="34" charset="0"/>
              </a:rPr>
              <a:t>tahun</a:t>
            </a:r>
            <a:r>
              <a:rPr lang="en-US" b="1" dirty="0" smtClean="0">
                <a:latin typeface="Arial Narrow" pitchFamily="34" charset="0"/>
              </a:rPr>
              <a:t> 2018 </a:t>
            </a:r>
            <a:r>
              <a:rPr lang="en-US" b="1" dirty="0" err="1" smtClean="0">
                <a:latin typeface="Arial Narrow" pitchFamily="34" charset="0"/>
              </a:rPr>
              <a:t>tentang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Pengangangkatan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saya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sebagai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Jabatan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Fungsional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Ahli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Utama</a:t>
            </a:r>
            <a:r>
              <a:rPr lang="en-US" b="1" dirty="0" smtClean="0">
                <a:latin typeface="Arial Narrow" pitchFamily="34" charset="0"/>
              </a:rPr>
              <a:t>  </a:t>
            </a:r>
            <a:endParaRPr lang="id-ID" b="1" dirty="0" smtClean="0">
              <a:latin typeface="Arial Narrow" pitchFamily="34" charset="0"/>
            </a:endParaRPr>
          </a:p>
          <a:p>
            <a:pPr marL="0" indent="0" algn="just">
              <a:buFont typeface="Wingdings" pitchFamily="2" charset="2"/>
              <a:buChar char="§"/>
            </a:pPr>
            <a:r>
              <a:rPr lang="id-ID" b="1" dirty="0" smtClean="0">
                <a:latin typeface="Arial Narrow" pitchFamily="34" charset="0"/>
              </a:rPr>
              <a:t> A</a:t>
            </a:r>
            <a:r>
              <a:rPr lang="id-ID" b="1" dirty="0" smtClean="0">
                <a:latin typeface="Arial Narrow" pitchFamily="34" charset="0"/>
              </a:rPr>
              <a:t>lhamdulillah mimpi berwujud kenyataan itu telah saya genggam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id-ID" b="1" dirty="0" smtClean="0">
                <a:latin typeface="Arial Narrow" pitchFamily="34" charset="0"/>
              </a:rPr>
              <a:t>saat ini</a:t>
            </a:r>
            <a:r>
              <a:rPr lang="en-US" b="1" dirty="0" smtClean="0">
                <a:latin typeface="Arial Narrow" pitchFamily="34" charset="0"/>
              </a:rPr>
              <a:t>   </a:t>
            </a:r>
            <a:r>
              <a:rPr lang="id-ID" b="1" dirty="0" smtClean="0">
                <a:latin typeface="Arial Narrow" pitchFamily="34" charset="0"/>
              </a:rPr>
              <a:t>dan rasa syukur itu tak mampu saya makalahkan , hanya mampu mengambil pelajaran ternyata “Man jada wajada” benar adanya.</a:t>
            </a:r>
            <a:endParaRPr lang="id-ID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Langah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30"/>
            <a:ext cx="8229600" cy="4525963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/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IV c </a:t>
            </a:r>
            <a:r>
              <a:rPr lang="en-US" dirty="0" err="1" smtClean="0"/>
              <a:t>ke</a:t>
            </a:r>
            <a:r>
              <a:rPr lang="en-US" dirty="0" smtClean="0"/>
              <a:t> IV d  </a:t>
            </a:r>
            <a:r>
              <a:rPr lang="en-US" dirty="0" err="1" smtClean="0"/>
              <a:t>periode</a:t>
            </a:r>
            <a:r>
              <a:rPr lang="en-US" dirty="0" smtClean="0"/>
              <a:t> April 2019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melampirkan</a:t>
            </a:r>
            <a:r>
              <a:rPr lang="en-US" dirty="0" smtClean="0"/>
              <a:t> :</a:t>
            </a:r>
          </a:p>
          <a:p>
            <a:pPr indent="19050"/>
            <a:r>
              <a:rPr lang="en-US" dirty="0"/>
              <a:t> </a:t>
            </a:r>
            <a:r>
              <a:rPr lang="en-US" dirty="0" smtClean="0"/>
              <a:t> SK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pPr indent="19050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Pelantikan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Walikota</a:t>
            </a:r>
            <a:r>
              <a:rPr lang="en-US" dirty="0" smtClean="0"/>
              <a:t> </a:t>
            </a:r>
          </a:p>
          <a:p>
            <a:pPr indent="1905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Kendari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menduduki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</a:p>
          <a:p>
            <a:pPr indent="1905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…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618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SUKA-DUKA PERJUANGAN  DARI PENGAWAS MADYA KE  PENGAWAS AHLI UTAMA</vt:lpstr>
      <vt:lpstr>Ucapan terima kasih</vt:lpstr>
      <vt:lpstr>Proses untuk memulai</vt:lpstr>
      <vt:lpstr>Merajut kesuksesan spektakuler detik-detik pensiun 60 tahun</vt:lpstr>
      <vt:lpstr>Proses Pengajuan Jabatan Fungsional Pengawas Ahli Utama </vt:lpstr>
      <vt:lpstr>Persyaratan untuk mendapatkan SK Jabatan Fungsional  Ahli Utama </vt:lpstr>
      <vt:lpstr>Pengajuan</vt:lpstr>
      <vt:lpstr>Indah pada waktunya </vt:lpstr>
      <vt:lpstr>Langah selanjutnya</vt:lpstr>
      <vt:lpstr>LAMPIRAN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MENIKMATI KENAIKAN JABATAN FUNGSIONAL PENGAWAS  DARI PENGAWAS MADYA KE PENGAWAS  UTAMA   PANGKAT/GOL  IV C  KE  IV d</dc:title>
  <dc:creator>USER</dc:creator>
  <cp:lastModifiedBy>U53R</cp:lastModifiedBy>
  <cp:revision>35</cp:revision>
  <dcterms:created xsi:type="dcterms:W3CDTF">2018-12-04T12:35:33Z</dcterms:created>
  <dcterms:modified xsi:type="dcterms:W3CDTF">2018-12-06T00:20:58Z</dcterms:modified>
</cp:coreProperties>
</file>